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0">
          <p15:clr>
            <a:srgbClr val="9AA0A6"/>
          </p15:clr>
        </p15:guide>
        <p15:guide id="2" orient="horz" pos="787">
          <p15:clr>
            <a:srgbClr val="9AA0A6"/>
          </p15:clr>
        </p15:guide>
        <p15:guide id="3" pos="5443">
          <p15:clr>
            <a:srgbClr val="A4A3A4"/>
          </p15:clr>
        </p15:guide>
        <p15:guide id="4" orient="horz" pos="298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956792-3831-4218-92DE-EE0155A947EB}">
  <a:tblStyle styleId="{13956792-3831-4218-92DE-EE0155A947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0"/>
        <p:guide pos="787" orient="horz"/>
        <p:guide pos="5443"/>
        <p:guide pos="29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305d12f47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169" name="Google Shape;169;gf305d12f47_1_91:notes"/>
          <p:cNvSpPr/>
          <p:nvPr>
            <p:ph idx="2" type="sldImg"/>
          </p:nvPr>
        </p:nvSpPr>
        <p:spPr>
          <a:xfrm>
            <a:off x="38106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baa635cc9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2baa635cc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топовых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baa635cc9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2baa635c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baa635cc9_0_5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2baa635cc9_0_507:notes"/>
          <p:cNvSpPr/>
          <p:nvPr>
            <p:ph idx="2" type="sldImg"/>
          </p:nvPr>
        </p:nvSpPr>
        <p:spPr>
          <a:xfrm>
            <a:off x="38106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a1700b9ff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a1700b9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f29b9fb24_0_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f29b9fb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4a255350d4480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4a255350d4480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4a255350d44802_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4a255350d4480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aee39f1e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eaee39f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bc73b5b49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bc73b5b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05d12f47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305d12f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cbd560677_0_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cbd5606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cbd560677_0_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cbd5606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bc73b5b49_0_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bc73b5b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c2a2e94b3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c2a2e94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c2a2e94b3_0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c2a2e94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cbd560677_0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cbd5606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893088cf9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893088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93088c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93088c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893088cf9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893088c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823becd0_0_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823bec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893088cf9_0_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893088cf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893088cf9_0_9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893088cf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cbd560677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cbd56067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cbd560677_0_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cbd56067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893088cf9_0_3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893088cf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cbd560677_0_7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cbd56067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cbd560677_0_1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cbd5606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cbd560677_0_1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cbd56067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cbd560677_0_1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cbd56067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cbd560677_0_1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cbd5606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746bdba5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746bdb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cbd560677_0_1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cbd56067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cbd560677_0_1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cbd56067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cbd560677_0_1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cbd56067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f29b9fb24_0_1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f29b9fb2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05d12f47_1_2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05d12f47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d046d5e4d_0_1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d046d5e4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d046d5e4d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9d046d5e4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d046d5e4d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9d046d5e4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9d046d5e4d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9d046d5e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f6222e6af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f6222e6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5cd05bd7b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5cd05b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f29b9fb24_0_1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f29b9fb2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5cd05bd7b_0_1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95cd05bd7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893088cf9_0_2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9893088cf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d046d5e4d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9d046d5e4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331324f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g22a331324f2_0_0:notes"/>
          <p:cNvSpPr/>
          <p:nvPr>
            <p:ph idx="2" type="sldImg"/>
          </p:nvPr>
        </p:nvSpPr>
        <p:spPr>
          <a:xfrm>
            <a:off x="38106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e823becd0_0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e823bec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305d12f47_1_2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305d12f47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baa635cc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baa635c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3">
  <p:cSld name="TITLE_AND_BODY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b="1" sz="1500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subTitle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gif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gif"/><Relationship Id="rId4" Type="http://schemas.openxmlformats.org/officeDocument/2006/relationships/image" Target="../media/image36.gif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jp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gif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gif"/><Relationship Id="rId4" Type="http://schemas.openxmlformats.org/officeDocument/2006/relationships/image" Target="../media/image50.png"/><Relationship Id="rId5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46.png"/><Relationship Id="rId5" Type="http://schemas.openxmlformats.org/officeDocument/2006/relationships/image" Target="../media/image9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ymnasium.farama.org" TargetMode="External"/><Relationship Id="rId4" Type="http://schemas.openxmlformats.org/officeDocument/2006/relationships/hyperlink" Target="https://github.com/Farama-Foundation/Gymnasium" TargetMode="External"/><Relationship Id="rId9" Type="http://schemas.openxmlformats.org/officeDocument/2006/relationships/image" Target="../media/image55.gif"/><Relationship Id="rId5" Type="http://schemas.openxmlformats.org/officeDocument/2006/relationships/hyperlink" Target="https://stable-baselines3.readthedocs.io/en/master/index.html" TargetMode="External"/><Relationship Id="rId6" Type="http://schemas.openxmlformats.org/officeDocument/2006/relationships/hyperlink" Target="https://github.com/DLR-RM/stable-baselines3" TargetMode="External"/><Relationship Id="rId7" Type="http://schemas.openxmlformats.org/officeDocument/2006/relationships/image" Target="../media/image89.gif"/><Relationship Id="rId8" Type="http://schemas.openxmlformats.org/officeDocument/2006/relationships/image" Target="../media/image6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vizdoom.cs.put.edu.pl" TargetMode="External"/><Relationship Id="rId4" Type="http://schemas.openxmlformats.org/officeDocument/2006/relationships/hyperlink" Target="https://github.com/Farama-Foundation/ViZDoom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google-deepmind/pysc2" TargetMode="External"/><Relationship Id="rId4" Type="http://schemas.openxmlformats.org/officeDocument/2006/relationships/image" Target="../media/image72.gif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unity.com/products/machine-learning-agents" TargetMode="External"/><Relationship Id="rId4" Type="http://schemas.openxmlformats.org/officeDocument/2006/relationships/hyperlink" Target="https://github.com/Unity-Technologies/ml-agents" TargetMode="External"/><Relationship Id="rId5" Type="http://schemas.openxmlformats.org/officeDocument/2006/relationships/image" Target="../media/image67.png"/><Relationship Id="rId6" Type="http://schemas.openxmlformats.org/officeDocument/2006/relationships/image" Target="../media/image66.gif"/><Relationship Id="rId7" Type="http://schemas.openxmlformats.org/officeDocument/2006/relationships/image" Target="../media/image6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jpg"/><Relationship Id="rId4" Type="http://schemas.openxmlformats.org/officeDocument/2006/relationships/image" Target="../media/image80.jpg"/><Relationship Id="rId5" Type="http://schemas.openxmlformats.org/officeDocument/2006/relationships/image" Target="../media/image83.jpg"/><Relationship Id="rId6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hyperlink" Target="https://youtu.be/WYOdDnYltk4" TargetMode="External"/><Relationship Id="rId10" Type="http://schemas.openxmlformats.org/officeDocument/2006/relationships/hyperlink" Target="https://habr.com/ru/companies/pixonic/articles/492548" TargetMode="External"/><Relationship Id="rId13" Type="http://schemas.openxmlformats.org/officeDocument/2006/relationships/hyperlink" Target="https://youtu.be/R5zQNmv7vNU" TargetMode="External"/><Relationship Id="rId12" Type="http://schemas.openxmlformats.org/officeDocument/2006/relationships/hyperlink" Target="https://youtu.be/ba4_M7UINfo?feature=shared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habr.com/ru/articles/439674" TargetMode="External"/><Relationship Id="rId4" Type="http://schemas.openxmlformats.org/officeDocument/2006/relationships/hyperlink" Target="http://karpathy.github.io/2016/05/31/rl/" TargetMode="External"/><Relationship Id="rId9" Type="http://schemas.openxmlformats.org/officeDocument/2006/relationships/hyperlink" Target="https://habr.com/ru/companies/crossover/articles/420825" TargetMode="External"/><Relationship Id="rId14" Type="http://schemas.openxmlformats.org/officeDocument/2006/relationships/hyperlink" Target="https://youtu.be/FEFxLpv-rZM?feature=shared" TargetMode="External"/><Relationship Id="rId5" Type="http://schemas.openxmlformats.org/officeDocument/2006/relationships/hyperlink" Target="https://habr.com/ru/articles/349800" TargetMode="External"/><Relationship Id="rId6" Type="http://schemas.openxmlformats.org/officeDocument/2006/relationships/hyperlink" Target="https://habr.com/ru/articles/350328" TargetMode="External"/><Relationship Id="rId7" Type="http://schemas.openxmlformats.org/officeDocument/2006/relationships/hyperlink" Target="https://habr.com/ru/articles/437020" TargetMode="External"/><Relationship Id="rId8" Type="http://schemas.openxmlformats.org/officeDocument/2006/relationships/hyperlink" Target="https://habr.com/ru/articles/409333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/>
              <a:t>Игры человека с компьютером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172" name="Google Shape;172;p30"/>
          <p:cNvSpPr txBox="1"/>
          <p:nvPr>
            <p:ph idx="4294967295" type="body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3" name="Google Shape;173;p30"/>
          <p:cNvSpPr txBox="1"/>
          <p:nvPr>
            <p:ph idx="4294967295" type="body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000">
                <a:solidFill>
                  <a:srgbClr val="FF7700"/>
                </a:solidFill>
              </a:rPr>
              <a:t>Программы курсов</a:t>
            </a:r>
            <a:endParaRPr b="1" sz="2000">
              <a:solidFill>
                <a:srgbClr val="FF7700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b="1" lang="ru" sz="3100">
                <a:latin typeface="Roboto"/>
                <a:ea typeface="Roboto"/>
                <a:cs typeface="Roboto"/>
                <a:sym typeface="Roboto"/>
              </a:rPr>
              <a:t>аправления курсов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1"/>
          <p:cNvSpPr txBox="1"/>
          <p:nvPr>
            <p:ph idx="4294967295" type="subTitle"/>
          </p:nvPr>
        </p:nvSpPr>
        <p:spPr>
          <a:xfrm>
            <a:off x="540725" y="977775"/>
            <a:ext cx="69585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7700"/>
                </a:solidFill>
              </a:rPr>
              <a:t>Обучение специалистов разных грейдов: junior, middle, senior, lead</a:t>
            </a:r>
            <a:endParaRPr b="1" sz="1400">
              <a:solidFill>
                <a:srgbClr val="FF7700"/>
              </a:solidFill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1776475" y="2699425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146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4802550" y="2699425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11300" lvl="0" marL="352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221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менеджеров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5212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100" u="none" cap="none" strike="noStrik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130+</a:t>
            </a:r>
            <a:endParaRPr b="1" i="0" sz="3100" u="none" cap="none" strike="noStrik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1114" r="1124" t="0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3074550" y="1683400"/>
            <a:ext cx="2798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актуальными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 реальными кейсами,  востребованными в IT-индустрии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100" u="none" cap="none" strike="noStrik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b="1" i="0" sz="3100" u="none" cap="none" strike="noStrik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2351221" y="3528217"/>
            <a:ext cx="2959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по  программам, адаптированным под запросы ведущих работодателей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235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ru" sz="31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1" i="0" lang="ru" sz="3100" u="none" cap="none" strike="noStrik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b="1" i="0" sz="3100" u="none" cap="none" strike="noStrik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нашем сообществе, читают наши материалы, учатся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на наших площадках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5663572" y="2968941"/>
            <a:ext cx="2798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ru" sz="31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430</a:t>
            </a:r>
            <a:r>
              <a:rPr b="1" i="0" lang="ru" sz="3100" u="none" cap="none" strike="noStrik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b="1" i="0" sz="3100" u="none" cap="none" strike="noStrik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b="1" sz="3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422575" y="352822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200">
                <a:latin typeface="Roboto"/>
                <a:ea typeface="Roboto"/>
                <a:cs typeface="Roboto"/>
                <a:sym typeface="Roboto"/>
              </a:rPr>
              <a:t>лет с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о дня основания компании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484675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ru" sz="31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3100" u="none" cap="none" strike="noStrik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206" name="Google Shape;206;p33"/>
          <p:cNvSpPr txBox="1"/>
          <p:nvPr>
            <p:ph idx="4294967295" type="body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FF7700"/>
                </a:solidFill>
              </a:rPr>
              <a:t>1</a:t>
            </a:r>
            <a:r>
              <a:rPr b="1" lang="ru" sz="1900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FF7700"/>
                </a:solidFill>
              </a:rPr>
              <a:t>2</a:t>
            </a:r>
            <a:r>
              <a:rPr b="1" lang="ru" sz="1900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900">
                <a:solidFill>
                  <a:srgbClr val="FF7700"/>
                </a:solidFill>
              </a:rPr>
              <a:t>3</a:t>
            </a:r>
            <a:r>
              <a:rPr b="1" lang="ru" sz="1900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Игры человека с компьютером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18" name="Google Shape;218;p35"/>
          <p:cNvSpPr txBox="1"/>
          <p:nvPr>
            <p:ph idx="4294967295" type="subTitle"/>
          </p:nvPr>
        </p:nvSpPr>
        <p:spPr>
          <a:xfrm>
            <a:off x="544450" y="840919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На занятии вы узнаете</a:t>
            </a:r>
            <a:endParaRPr b="1" sz="1500">
              <a:solidFill>
                <a:srgbClr val="FF7700"/>
              </a:solidFill>
            </a:endParaRPr>
          </a:p>
        </p:txBody>
      </p:sp>
      <p:graphicFrame>
        <p:nvGraphicFramePr>
          <p:cNvPr id="219" name="Google Shape;219;p35"/>
          <p:cNvGraphicFramePr/>
          <p:nvPr/>
        </p:nvGraphicFramePr>
        <p:xfrm>
          <a:off x="952500" y="154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{13956792-3831-4218-92DE-EE0155A947EB}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бывают разновидности игровых ботов и чего мы от них ждем?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подходы используются для разработки ИИ в играх?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такое обучение с подкреплением и как оно повлияло на развитие ботов?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каких инструментов можно обучить своего RL-агента?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 выглядит процесс обучения и использования RL-агента?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500550" y="330729"/>
            <a:ext cx="8520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 в игровой индустрии</a:t>
            </a:r>
            <a:endParaRPr/>
          </a:p>
        </p:txBody>
      </p:sp>
      <p:sp>
        <p:nvSpPr>
          <p:cNvPr id="226" name="Google Shape;226;p36"/>
          <p:cNvSpPr txBox="1"/>
          <p:nvPr>
            <p:ph idx="4294967295" type="subTitle"/>
          </p:nvPr>
        </p:nvSpPr>
        <p:spPr>
          <a:xfrm>
            <a:off x="5328000" y="1324975"/>
            <a:ext cx="43026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Адаптивная генерация контента</a:t>
            </a:r>
            <a:endParaRPr b="1" sz="1500">
              <a:solidFill>
                <a:srgbClr val="FF7700"/>
              </a:solidFill>
            </a:endParaRPr>
          </a:p>
        </p:txBody>
      </p:sp>
      <p:sp>
        <p:nvSpPr>
          <p:cNvPr id="227" name="Google Shape;227;p36"/>
          <p:cNvSpPr txBox="1"/>
          <p:nvPr>
            <p:ph idx="4294967295" type="subTitle"/>
          </p:nvPr>
        </p:nvSpPr>
        <p:spPr>
          <a:xfrm>
            <a:off x="3029400" y="3226250"/>
            <a:ext cx="3085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Управление поведением NPC</a:t>
            </a:r>
            <a:endParaRPr b="1" sz="1500">
              <a:solidFill>
                <a:srgbClr val="FF7700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5328000" y="1691875"/>
            <a:ext cx="25509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Локации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Квесты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Диалоги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029400" y="3593150"/>
            <a:ext cx="32712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Обучаемые противники и напарники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разнообразия в поведение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6"/>
          <p:cNvSpPr txBox="1"/>
          <p:nvPr>
            <p:ph idx="4294967295" type="subTitle"/>
          </p:nvPr>
        </p:nvSpPr>
        <p:spPr>
          <a:xfrm>
            <a:off x="756425" y="1324972"/>
            <a:ext cx="27414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Помощь в разработке игр</a:t>
            </a:r>
            <a:endParaRPr b="1" sz="1500">
              <a:solidFill>
                <a:srgbClr val="FF7700"/>
              </a:solidFill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756425" y="1691875"/>
            <a:ext cx="34533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моделей объектов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уровней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игр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Оптимизация баланса игрового процесса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Перевод и озвучивание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Дорисовка кадров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Разновидности игровых ботов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488" y="1379862"/>
            <a:ext cx="1032425" cy="1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463" y="1391787"/>
            <a:ext cx="1032425" cy="1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912" y="3227937"/>
            <a:ext cx="1032425" cy="1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512" y="1385825"/>
            <a:ext cx="1032425" cy="1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0113" y="1385828"/>
            <a:ext cx="1032425" cy="1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5563" y="3022250"/>
            <a:ext cx="1443800" cy="1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2795425" y="238276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Противники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5307725" y="238276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Компаньоны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307725" y="422781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Прочие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2508325" y="4304025"/>
            <a:ext cx="1553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Торговцы, учителя, владельцы заданий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7950" y="3227938"/>
            <a:ext cx="1032425" cy="1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подходов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разработке ИИ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играх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правил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50" y="1661363"/>
            <a:ext cx="2809350" cy="21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48776"/>
            <a:ext cx="5160180" cy="25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6827425" y="376836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Pong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b="1" lang="ru" sz="3500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b="1" lang="ru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1" lang="ru" sz="3500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b="1" lang="ru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b="1" sz="3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5">
            <a:alphaModFix/>
          </a:blip>
          <a:srcRect b="0" l="99" r="99" t="0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Конечные автоматы</a:t>
            </a:r>
            <a:endParaRPr/>
          </a:p>
        </p:txBody>
      </p:sp>
      <p:sp>
        <p:nvSpPr>
          <p:cNvPr id="266" name="Google Shape;266;p40"/>
          <p:cNvSpPr txBox="1"/>
          <p:nvPr/>
        </p:nvSpPr>
        <p:spPr>
          <a:xfrm>
            <a:off x="6745575" y="370231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Doom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8694" r="10803" t="0"/>
          <a:stretch/>
        </p:blipFill>
        <p:spPr>
          <a:xfrm>
            <a:off x="5830650" y="1737575"/>
            <a:ext cx="2809350" cy="19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25" y="1248775"/>
            <a:ext cx="4497642" cy="34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поведения</a:t>
            </a:r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6388488" y="3737200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 of Empires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00" y="1477375"/>
            <a:ext cx="2824800" cy="22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50" y="906925"/>
            <a:ext cx="5190124" cy="4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Коллективное поведение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194" y="2908775"/>
            <a:ext cx="2708805" cy="1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6446500" y="4432475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Horizon Zero Dawn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25" y="1620500"/>
            <a:ext cx="4380001" cy="23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200" y="879600"/>
            <a:ext cx="2708798" cy="15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6446500" y="2403300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F.E.A.R.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Адаптивное поведение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9066" l="0" r="0" t="0"/>
          <a:stretch/>
        </p:blipFill>
        <p:spPr>
          <a:xfrm>
            <a:off x="6044100" y="722650"/>
            <a:ext cx="2595750" cy="1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100" y="2958250"/>
            <a:ext cx="2595750" cy="145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6502875" y="2492925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Black &amp; White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6044175" y="4417225"/>
            <a:ext cx="259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Middle-earth: Shadow of Mordor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00" y="1096375"/>
            <a:ext cx="4993423" cy="3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Эмерджентный геймплей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0" l="0" r="0" t="14915"/>
          <a:stretch/>
        </p:blipFill>
        <p:spPr>
          <a:xfrm>
            <a:off x="6060200" y="2997988"/>
            <a:ext cx="2579801" cy="14192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6044175" y="4417225"/>
            <a:ext cx="259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Legend of Zelda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060200" y="2492925"/>
            <a:ext cx="257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Minecraft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125" y="558151"/>
            <a:ext cx="2579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625" y="985325"/>
            <a:ext cx="3446024" cy="38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по дереву методом Монте-Карло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5" y="1337587"/>
            <a:ext cx="4559900" cy="294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100" y="1444851"/>
            <a:ext cx="2780699" cy="27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подкреплением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Третья парадигма машинного обучения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75" y="1257599"/>
            <a:ext cx="4770050" cy="32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311488"/>
            <a:ext cx="3453575" cy="31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500550" y="1133250"/>
            <a:ext cx="76950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b="1" sz="10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на основе прецедентов (пары стимул-реакция), с целью восстановления / приближения потенциальной функциональной связи между входными и выходными сигналами.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  <a:endParaRPr b="1" sz="10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с целью обнаружения структуры в некотором пространстве объектов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(внутренние взаимосвязи, зависимости, закономерности).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b="1" sz="10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взаимодействует со средой методом проб и ошибок, чтобы выработать наиболее оптимальное поведение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максимизации получаемого вознаграждения.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своими действиями может влиять на последующие состояния среды и получаемое вознаграждение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 том числе отложенное).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8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Третья парадигма машинного обучения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Формализация задачи</a:t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38" y="1267838"/>
            <a:ext cx="6192627" cy="275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4">
            <a:alphaModFix/>
          </a:blip>
          <a:srcRect b="0" l="0" r="0" t="61618"/>
          <a:stretch/>
        </p:blipFill>
        <p:spPr>
          <a:xfrm>
            <a:off x="6896013" y="1227672"/>
            <a:ext cx="18147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5">
            <a:alphaModFix/>
          </a:blip>
          <a:srcRect b="0" l="0" r="0" t="39986"/>
          <a:stretch/>
        </p:blipFill>
        <p:spPr>
          <a:xfrm>
            <a:off x="6896013" y="2820733"/>
            <a:ext cx="1814700" cy="187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 txBox="1"/>
          <p:nvPr/>
        </p:nvSpPr>
        <p:spPr>
          <a:xfrm>
            <a:off x="1713288" y="4086225"/>
            <a:ext cx="352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Марковский процесс принятия решений (MDP)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7002213" y="936400"/>
            <a:ext cx="16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Прогнозирование </a:t>
            </a:r>
            <a:r>
              <a:rPr i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ценности 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состояния / действия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7002213" y="2460475"/>
            <a:ext cx="16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Прогнозирование </a:t>
            </a:r>
            <a:r>
              <a:rPr i="1"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распределения вероятности </a:t>
            </a:r>
            <a:r>
              <a:rPr lang="ru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действий в состоянии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2869238" y="4225075"/>
            <a:ext cx="13800" cy="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05" name="Google Shape;105;p23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680150" y="2108144"/>
            <a:ext cx="33849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4628850" y="2108144"/>
            <a:ext cx="40641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Инструменты для обучения агентов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680150" y="2737038"/>
            <a:ext cx="33849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ИИ в игровой индустрии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680150" y="3349125"/>
            <a:ext cx="33849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Подходы к разработке ИИ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4628850" y="2737038"/>
            <a:ext cx="40641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Практика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4628850" y="1521225"/>
            <a:ext cx="40641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Успехи RL в играх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4628850" y="3349125"/>
            <a:ext cx="40398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9. Программа и команда курса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680150" y="3958725"/>
            <a:ext cx="33849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Обучение с подкреплением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3"/>
          <p:cNvSpPr/>
          <p:nvPr/>
        </p:nvSpPr>
        <p:spPr>
          <a:xfrm>
            <a:off x="4628850" y="3958725"/>
            <a:ext cx="4039800" cy="376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Рефлексия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Успехи RL-агентов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игровой индустрии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Победное шествие алгоритмов AlphaGo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25" y="1054125"/>
            <a:ext cx="4140050" cy="40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1"/>
          <p:cNvSpPr txBox="1"/>
          <p:nvPr/>
        </p:nvSpPr>
        <p:spPr>
          <a:xfrm>
            <a:off x="5056525" y="1073275"/>
            <a:ext cx="3548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2015 году AlphaGo выиграла у чемпиона Европы Фань Хуэя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 счётом 5:0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побеждает в 2016 году корейского чемпиона Ли Седоля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 счётом 4:1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Большая ширина дерева возможных ходов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̴ 35 в шахматах против  ̴ 250 в Го)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Достаточно длинные партии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̴ 40 ходов в шахматах и  ̴ 200 в Го)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оценки позиции и формализации логики игроков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Игра, как на тактическом, так и на стратегическом уровнях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Победное шествие алгоритмов AlphaGo</a:t>
            </a:r>
            <a:endParaRPr/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13" y="1248775"/>
            <a:ext cx="6453775" cy="28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Libratus обыгрывает человека</a:t>
            </a:r>
            <a:r>
              <a:rPr lang="ru"/>
              <a:t> в</a:t>
            </a:r>
            <a:r>
              <a:rPr lang="ru"/>
              <a:t> покер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00" y="3319050"/>
            <a:ext cx="1383975" cy="13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 rotWithShape="1">
          <a:blip r:embed="rId4">
            <a:alphaModFix/>
          </a:blip>
          <a:srcRect b="14361" l="0" r="0" t="0"/>
          <a:stretch/>
        </p:blipFill>
        <p:spPr>
          <a:xfrm>
            <a:off x="1137050" y="2802975"/>
            <a:ext cx="3212475" cy="20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5056525" y="1073275"/>
            <a:ext cx="3150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2017 году алгоритм Libratus одерживает победу над 4 проф. игроками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Соревнование длилось 20 дней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Покер - игра с неполной информацией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данном виде покера произвольный размер ставки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разработан учёными в университете Карнеги-Меллон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425" y="1111025"/>
            <a:ext cx="3212475" cy="1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Dota 2</a:t>
            </a:r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 rotWithShape="1">
          <a:blip r:embed="rId3">
            <a:alphaModFix/>
          </a:blip>
          <a:srcRect b="0" l="0" r="15626" t="0"/>
          <a:stretch/>
        </p:blipFill>
        <p:spPr>
          <a:xfrm>
            <a:off x="1137425" y="3049625"/>
            <a:ext cx="2710550" cy="1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600" y="4248500"/>
            <a:ext cx="1645724" cy="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425" y="1111025"/>
            <a:ext cx="2710539" cy="180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/>
        </p:nvSpPr>
        <p:spPr>
          <a:xfrm>
            <a:off x="5056525" y="1073275"/>
            <a:ext cx="3251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2017 году алгоритм OpenAI Five побеждает команду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проф. игроков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матче 5x5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Dota 2 - игра жанра MOBA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Побеждает тот, кто уничтожит главное здание противника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с неполной информацией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Большое количество юнитов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Достаточно большое пространство действий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StarCraft 2</a:t>
            </a:r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0" y="1111025"/>
            <a:ext cx="3212474" cy="18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5056525" y="1073275"/>
            <a:ext cx="3297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Победа алгоритма AlphaStar над двумя проф. игроками в 2018 году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StarCraft - стратегия в реальном времени (RTS)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ведётся за одну из трёх фракций,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обеждает тот, кто уничтожит противника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с неполной информацией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Огромные пространства состояний и действий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Макро планирование и микро контроль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050" y="3049621"/>
            <a:ext cx="3212476" cy="18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StarCraft 2</a:t>
            </a:r>
            <a:endParaRPr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36" y="1144575"/>
            <a:ext cx="6280625" cy="33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 RL-агентов в играх</a:t>
            </a:r>
            <a:endParaRPr/>
          </a:p>
        </p:txBody>
      </p:sp>
      <p:graphicFrame>
        <p:nvGraphicFramePr>
          <p:cNvPr id="403" name="Google Shape;403;p57"/>
          <p:cNvGraphicFramePr/>
          <p:nvPr/>
        </p:nvGraphicFramePr>
        <p:xfrm>
          <a:off x="952500" y="1315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{13956792-3831-4218-92DE-EE0155A947EB}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обучения с подкреплением можно существенно развить и сделать более разнообразным поведение NPC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Можно обучить агентов на стороне разработчика, но дообучать их на стороне пользователя может быть проблематичным, т.к. этот процесс нестабилен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RL-агенты показали, что способны развивать сверхчеловеческие способности в отдельных играх, что позволяет им выступать в роли “учителей” и обогащать знания о игре новыми идеями и стратегиями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4" name="Google Shape;404;p57"/>
          <p:cNvSpPr txBox="1"/>
          <p:nvPr>
            <p:ph idx="4294967295" type="subTitle"/>
          </p:nvPr>
        </p:nvSpPr>
        <p:spPr>
          <a:xfrm>
            <a:off x="544450" y="840919"/>
            <a:ext cx="77967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Промежуточные выводы</a:t>
            </a:r>
            <a:endParaRPr b="1" sz="1500">
              <a:solidFill>
                <a:srgbClr val="FF77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956225" y="396400"/>
            <a:ext cx="725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и окружения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RL-агентов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Gymnasium + Stable-</a:t>
            </a:r>
            <a:r>
              <a:rPr lang="ru"/>
              <a:t>Baselines 3</a:t>
            </a:r>
            <a:endParaRPr/>
          </a:p>
        </p:txBody>
      </p:sp>
      <p:sp>
        <p:nvSpPr>
          <p:cNvPr id="415" name="Google Shape;415;p59"/>
          <p:cNvSpPr txBox="1"/>
          <p:nvPr/>
        </p:nvSpPr>
        <p:spPr>
          <a:xfrm>
            <a:off x="500550" y="4085675"/>
            <a:ext cx="4749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 Gym: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https://gymnasium.farama.org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Gym: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https://github.com/Farama-Foundation/Gymnasium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 SB3: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https://stable-baselines3.readthedocs.io/en/master/index.html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SB3: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https://github.com/DLR-RM/stable-baselines3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4850" y="1521553"/>
            <a:ext cx="1595000" cy="1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026" y="1518726"/>
            <a:ext cx="1215257" cy="15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9450" y="1518725"/>
            <a:ext cx="2392507" cy="15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0925" y="1518725"/>
            <a:ext cx="2392500" cy="15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9"/>
          <p:cNvSpPr txBox="1"/>
          <p:nvPr/>
        </p:nvSpPr>
        <p:spPr>
          <a:xfrm>
            <a:off x="5182667" y="3113750"/>
            <a:ext cx="1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Classic Control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9"/>
          <p:cNvSpPr txBox="1"/>
          <p:nvPr/>
        </p:nvSpPr>
        <p:spPr>
          <a:xfrm>
            <a:off x="637142" y="3113750"/>
            <a:ext cx="1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Atari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9"/>
          <p:cNvSpPr txBox="1"/>
          <p:nvPr/>
        </p:nvSpPr>
        <p:spPr>
          <a:xfrm>
            <a:off x="7477854" y="3113738"/>
            <a:ext cx="1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MuJoCo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9"/>
          <p:cNvSpPr txBox="1"/>
          <p:nvPr/>
        </p:nvSpPr>
        <p:spPr>
          <a:xfrm>
            <a:off x="2641192" y="3113750"/>
            <a:ext cx="1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Box2D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47100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VizDoom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500551" y="4566825"/>
            <a:ext cx="38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Сайт:	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https://vizdoom.cs.put.edu.pl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	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https://github.com/Farama-Foundation/ViZDoom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1213925"/>
            <a:ext cx="5284726" cy="29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875" y="1213925"/>
            <a:ext cx="2397632" cy="29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PySC2</a:t>
            </a:r>
            <a:endParaRPr/>
          </a:p>
        </p:txBody>
      </p:sp>
      <p:sp>
        <p:nvSpPr>
          <p:cNvPr id="437" name="Google Shape;437;p61"/>
          <p:cNvSpPr txBox="1"/>
          <p:nvPr/>
        </p:nvSpPr>
        <p:spPr>
          <a:xfrm>
            <a:off x="500551" y="4566825"/>
            <a:ext cx="38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https://github.com/google-deepmind/pysc2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4">
            <a:alphaModFix/>
          </a:blip>
          <a:srcRect b="0" l="0" r="50194" t="0"/>
          <a:stretch/>
        </p:blipFill>
        <p:spPr>
          <a:xfrm>
            <a:off x="6862675" y="0"/>
            <a:ext cx="2281326" cy="25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1135450"/>
            <a:ext cx="5649499" cy="30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 rotWithShape="1">
          <a:blip r:embed="rId4">
            <a:alphaModFix/>
          </a:blip>
          <a:srcRect b="0" l="50194" r="0" t="0"/>
          <a:stretch/>
        </p:blipFill>
        <p:spPr>
          <a:xfrm>
            <a:off x="6862675" y="2576550"/>
            <a:ext cx="2281326" cy="257654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/>
          <p:nvPr/>
        </p:nvSpPr>
        <p:spPr>
          <a:xfrm>
            <a:off x="3485225" y="1973700"/>
            <a:ext cx="1007100" cy="80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Unity ML Agent Toolkit</a:t>
            </a:r>
            <a:endParaRPr/>
          </a:p>
        </p:txBody>
      </p:sp>
      <p:sp>
        <p:nvSpPr>
          <p:cNvPr id="447" name="Google Shape;447;p62"/>
          <p:cNvSpPr txBox="1"/>
          <p:nvPr/>
        </p:nvSpPr>
        <p:spPr>
          <a:xfrm>
            <a:off x="500551" y="4566825"/>
            <a:ext cx="38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Сайт:	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https://unity.com/products/machine-learning-agents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	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https://github.com/Unity-Technologies/ml-agents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25" y="1137729"/>
            <a:ext cx="5825238" cy="32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2"/>
          <p:cNvPicPr preferRelativeResize="0"/>
          <p:nvPr/>
        </p:nvPicPr>
        <p:blipFill rotWithShape="1">
          <a:blip r:embed="rId6">
            <a:alphaModFix/>
          </a:blip>
          <a:srcRect b="0" l="15285" r="14915" t="0"/>
          <a:stretch/>
        </p:blipFill>
        <p:spPr>
          <a:xfrm>
            <a:off x="6754925" y="2905600"/>
            <a:ext cx="2122050" cy="12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/>
          <p:cNvPicPr preferRelativeResize="0"/>
          <p:nvPr/>
        </p:nvPicPr>
        <p:blipFill rotWithShape="1">
          <a:blip r:embed="rId7">
            <a:alphaModFix/>
          </a:blip>
          <a:srcRect b="0" l="15285" r="14915" t="0"/>
          <a:stretch/>
        </p:blipFill>
        <p:spPr>
          <a:xfrm>
            <a:off x="6754925" y="1137725"/>
            <a:ext cx="212205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 txBox="1"/>
          <p:nvPr/>
        </p:nvSpPr>
        <p:spPr>
          <a:xfrm>
            <a:off x="6726907" y="2566625"/>
            <a:ext cx="215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Поведение в начале обучения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6754932" y="4147425"/>
            <a:ext cx="215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Через 100 000 шагов обучения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Знакомство с командой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программой курса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  <p:sp>
        <p:nvSpPr>
          <p:cNvPr id="468" name="Google Shape;468;p65"/>
          <p:cNvSpPr txBox="1"/>
          <p:nvPr/>
        </p:nvSpPr>
        <p:spPr>
          <a:xfrm>
            <a:off x="7094850" y="275550"/>
            <a:ext cx="202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" sz="18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тарт обучения: </a:t>
            </a:r>
            <a:r>
              <a:rPr i="1" lang="ru" sz="18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30.11.2023</a:t>
            </a:r>
            <a:endParaRPr i="1" sz="24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50" y="1064388"/>
            <a:ext cx="1407175" cy="1407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25" y="1064400"/>
            <a:ext cx="4939051" cy="392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3859" y="33450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28625" y="3671450"/>
            <a:ext cx="1064725" cy="10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6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6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6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6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6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6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" name="Google Shape;48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6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6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6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6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500550" y="336748"/>
            <a:ext cx="830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b="1" i="0" sz="3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7"/>
          <p:cNvPicPr preferRelativeResize="0"/>
          <p:nvPr/>
        </p:nvPicPr>
        <p:blipFill rotWithShape="1">
          <a:blip r:embed="rId3">
            <a:alphaModFix/>
          </a:blip>
          <a:srcRect b="0" l="0" r="0" t="13688"/>
          <a:stretch/>
        </p:blipFill>
        <p:spPr>
          <a:xfrm>
            <a:off x="604025" y="993480"/>
            <a:ext cx="4939050" cy="39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7"/>
          <p:cNvSpPr txBox="1"/>
          <p:nvPr/>
        </p:nvSpPr>
        <p:spPr>
          <a:xfrm>
            <a:off x="500550" y="336748"/>
            <a:ext cx="830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ru" sz="3100">
                <a:latin typeface="Roboto"/>
                <a:ea typeface="Roboto"/>
                <a:cs typeface="Roboto"/>
                <a:sym typeface="Roboto"/>
              </a:rPr>
              <a:t>Программа курса</a:t>
            </a:r>
            <a:endParaRPr b="1" i="0" sz="3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507" name="Google Shape;507;p68"/>
          <p:cNvSpPr txBox="1"/>
          <p:nvPr>
            <p:ph idx="4294967295" type="subTitle"/>
          </p:nvPr>
        </p:nvSpPr>
        <p:spPr>
          <a:xfrm>
            <a:off x="1708975" y="1297874"/>
            <a:ext cx="1991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1517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Игорь Стурейко</a:t>
            </a:r>
            <a:endParaRPr b="1" i="0" sz="1517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68"/>
          <p:cNvSpPr txBox="1"/>
          <p:nvPr>
            <p:ph idx="4294967295" type="subTitle"/>
          </p:nvPr>
        </p:nvSpPr>
        <p:spPr>
          <a:xfrm>
            <a:off x="1708975" y="1598325"/>
            <a:ext cx="26451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rPr b="0" i="0" lang="ru" sz="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15+ лет опыта в прикладной математике и математическом моделировании НИИгазэкономика ПАО Газпром</a:t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t/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rPr b="0" i="0" lang="ru" sz="8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Руководил командой̆, решающей прикладные задачи, вывод готовых моделей в продакшн и поддержку решений у клиента</a:t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68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68"/>
          <p:cNvPicPr preferRelativeResize="0"/>
          <p:nvPr/>
        </p:nvPicPr>
        <p:blipFill rotWithShape="1">
          <a:blip r:embed="rId3">
            <a:alphaModFix/>
          </a:blip>
          <a:srcRect b="583" l="0" r="0" t="583"/>
          <a:stretch/>
        </p:blipFill>
        <p:spPr>
          <a:xfrm>
            <a:off x="789925" y="135502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1" name="Google Shape;511;p68"/>
          <p:cNvSpPr txBox="1"/>
          <p:nvPr>
            <p:ph idx="4294967295" type="subTitle"/>
          </p:nvPr>
        </p:nvSpPr>
        <p:spPr>
          <a:xfrm>
            <a:off x="1708980" y="2975011"/>
            <a:ext cx="1991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oboto"/>
              <a:buNone/>
            </a:pPr>
            <a:r>
              <a:rPr b="1" i="0" lang="ru" sz="1517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Артем Голубин</a:t>
            </a:r>
            <a:endParaRPr b="1" i="0" sz="1517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68"/>
          <p:cNvSpPr txBox="1"/>
          <p:nvPr>
            <p:ph idx="4294967295" type="subTitle"/>
          </p:nvPr>
        </p:nvSpPr>
        <p:spPr>
          <a:xfrm>
            <a:off x="1708975" y="3275450"/>
            <a:ext cx="2554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7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lang="ru" sz="900">
                <a:latin typeface="Helvetica Neue"/>
                <a:ea typeface="Helvetica Neue"/>
                <a:cs typeface="Helvetica Neue"/>
                <a:sym typeface="Helvetica Neue"/>
              </a:rPr>
              <a:t>ПАО “Сбербанк”, Senior Data Scientist</a:t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7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t/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7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Промышленный опыт использования RL, разработка имитационной среды на железной дороге и обучении rl-агентов эффективному формированию и маршрутизации грузовых поездов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t/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3" name="Google Shape;513;p68"/>
          <p:cNvPicPr preferRelativeResize="0"/>
          <p:nvPr/>
        </p:nvPicPr>
        <p:blipFill rotWithShape="1">
          <a:blip r:embed="rId4">
            <a:alphaModFix/>
          </a:blip>
          <a:srcRect b="3043" l="0" r="0" t="3033"/>
          <a:stretch/>
        </p:blipFill>
        <p:spPr>
          <a:xfrm>
            <a:off x="789925" y="3032156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4" name="Google Shape;514;p68"/>
          <p:cNvSpPr txBox="1"/>
          <p:nvPr>
            <p:ph idx="4294967295" type="subTitle"/>
          </p:nvPr>
        </p:nvSpPr>
        <p:spPr>
          <a:xfrm>
            <a:off x="5880205" y="1297880"/>
            <a:ext cx="1991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oboto"/>
              <a:buNone/>
            </a:pPr>
            <a:r>
              <a:rPr b="1" i="0" lang="ru" sz="1517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Сергей Доронин</a:t>
            </a:r>
            <a:endParaRPr b="1" i="0" sz="1517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8"/>
          <p:cNvSpPr txBox="1"/>
          <p:nvPr>
            <p:ph idx="4294967295" type="subTitle"/>
          </p:nvPr>
        </p:nvSpPr>
        <p:spPr>
          <a:xfrm>
            <a:off x="5880200" y="1598325"/>
            <a:ext cx="25857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rPr b="0" i="0" lang="ru" sz="8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12+ лет опыта создания и разработки корпоративных сервисов (</a:t>
            </a:r>
            <a:r>
              <a:rPr b="0" i="0" lang="ru" sz="850" u="none" cap="none" strike="noStrike">
                <a:solidFill>
                  <a:srgbClr val="050505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ЭкспрессВолгаБанк, ПАО "Ростелеком" и др.)</a:t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t/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rPr b="0" i="0" lang="ru" sz="850" u="none" cap="none" strike="noStrike">
                <a:solidFill>
                  <a:srgbClr val="050505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Подбирал технологии виртуальных датацентров, методов защиты информации (DLP/WAF), проектирования систем видеонаблюдения, Wi-Fi, VoIP, IPTV и т.д.</a:t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t/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68"/>
          <p:cNvPicPr preferRelativeResize="0"/>
          <p:nvPr/>
        </p:nvPicPr>
        <p:blipFill rotWithShape="1">
          <a:blip r:embed="rId5">
            <a:alphaModFix/>
          </a:blip>
          <a:srcRect b="729" l="0" r="0" t="729"/>
          <a:stretch/>
        </p:blipFill>
        <p:spPr>
          <a:xfrm>
            <a:off x="4961150" y="135502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7" name="Google Shape;517;p68"/>
          <p:cNvSpPr txBox="1"/>
          <p:nvPr>
            <p:ph idx="4294967295" type="subTitle"/>
          </p:nvPr>
        </p:nvSpPr>
        <p:spPr>
          <a:xfrm>
            <a:off x="5880205" y="2975011"/>
            <a:ext cx="1991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oboto"/>
              <a:buNone/>
            </a:pPr>
            <a:r>
              <a:rPr b="1" i="0" lang="ru" sz="1517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Вячеслав Резяпкин</a:t>
            </a:r>
            <a:endParaRPr b="1" i="0" sz="1517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68"/>
          <p:cNvSpPr txBox="1"/>
          <p:nvPr>
            <p:ph idx="4294967295" type="subTitle"/>
          </p:nvPr>
        </p:nvSpPr>
        <p:spPr>
          <a:xfrm>
            <a:off x="5880200" y="3275450"/>
            <a:ext cx="2707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8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Старший математик-разработчик Ozon</a:t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8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Работал над оптимизацией банковских процессов, алгоритмами отгрузки и управления поставками в логистике</a:t>
            </a:r>
            <a:endParaRPr b="0" i="0" sz="8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7"/>
              <a:buFont typeface="Roboto"/>
              <a:buNone/>
            </a:pPr>
            <a:r>
              <a:t/>
            </a:r>
            <a:endParaRPr b="0" i="0" sz="86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6">
            <a:alphaModFix/>
          </a:blip>
          <a:srcRect b="670" l="0" r="0" t="670"/>
          <a:stretch/>
        </p:blipFill>
        <p:spPr>
          <a:xfrm>
            <a:off x="4961150" y="3032156"/>
            <a:ext cx="830100" cy="81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630000" y="17505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19196" l="13970" r="13977" t="27478"/>
          <a:stretch/>
        </p:blipFill>
        <p:spPr>
          <a:xfrm>
            <a:off x="1069674" y="19981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subTitle"/>
          </p:nvPr>
        </p:nvSpPr>
        <p:spPr>
          <a:xfrm>
            <a:off x="3082400" y="1750552"/>
            <a:ext cx="58563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Артём Голубин</a:t>
            </a:r>
            <a:endParaRPr/>
          </a:p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3082400" y="2071250"/>
            <a:ext cx="54558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Опыт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Занимаюсь промышленной разработкой ПО последние 8 лет, 5 из которых разработкой решений с применением машинного обучения.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О</a:t>
            </a:r>
            <a:r>
              <a:rPr lang="ru" sz="1100"/>
              <a:t>пыт использования алгоритмов обучения с подкреплением заключался в разработке имитационной среды перевозочного процесса на железной дороге и обучении rl-агентов эффективному формированию грузовых поездов.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Контакты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TG: @artem_golubin</a:t>
            </a:r>
            <a:endParaRPr sz="1100"/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информации обо мне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тезисы </a:t>
            </a:r>
            <a:endParaRPr/>
          </a:p>
        </p:txBody>
      </p:sp>
      <p:graphicFrame>
        <p:nvGraphicFramePr>
          <p:cNvPr id="530" name="Google Shape;530;p70"/>
          <p:cNvGraphicFramePr/>
          <p:nvPr/>
        </p:nvGraphicFramePr>
        <p:xfrm>
          <a:off x="952500" y="1315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{13956792-3831-4218-92DE-EE0155A947EB}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протяжении всей истории существования компьютерных игр, </a:t>
                      </a: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разработчики</a:t>
                      </a: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старались наполнять игровые миры более интеллектуальными персонажами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Алгоритмы машинного обучения вносят существенный вклад при разработке современных игр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Обучение с подкреплением позволяет достигать более гибкого и адаптивного поведения у игровых персонажей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текущий момент дообучение агентов “на лету” может быть нестабильным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RL-агенты показали, что способны развивать сверхчеловеческие способности в отдельных играх, что позволяет им выступать в роли “учителей” и обогащать знания о игре новыми идеями и стратегиями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30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Появляется всё больше удобных инструментов для обучения собственных агентов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1" name="Google Shape;531;p70"/>
          <p:cNvSpPr txBox="1"/>
          <p:nvPr>
            <p:ph idx="4294967295" type="subTitle"/>
          </p:nvPr>
        </p:nvSpPr>
        <p:spPr>
          <a:xfrm>
            <a:off x="544450" y="840919"/>
            <a:ext cx="77967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7700"/>
                </a:solidFill>
              </a:rPr>
              <a:t>Подведем итоги</a:t>
            </a:r>
            <a:endParaRPr b="1" sz="1500">
              <a:solidFill>
                <a:srgbClr val="FF77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37" name="Google Shape;537;p71"/>
          <p:cNvSpPr txBox="1"/>
          <p:nvPr>
            <p:ph idx="4294967295" type="body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2261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Книга: Reinforcement Learning: An Introduction, 2nd edition (R.S.Sutton, A.G.Barto)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Книга: Мультиагентное обучение с подкреплением (Алфимцев А.Н.)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3"/>
              </a:rPr>
              <a:t>Пинг-понг по сырым пикселям</a:t>
            </a:r>
            <a:r>
              <a:rPr lang="ru" sz="1300"/>
              <a:t> (перевод статьи </a:t>
            </a:r>
            <a:r>
              <a:rPr lang="ru" sz="1300">
                <a:uFill>
                  <a:noFill/>
                </a:uFill>
                <a:hlinkClick r:id="rId4"/>
              </a:rPr>
              <a:t>Andrej Karpathy</a:t>
            </a:r>
            <a:r>
              <a:rPr lang="ru" sz="1300"/>
              <a:t>)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5"/>
              </a:rPr>
              <a:t>Глубинное обучение с подкреплением пока не работает</a:t>
            </a:r>
            <a:r>
              <a:rPr lang="ru" sz="1300"/>
              <a:t> (перевод статьи Alex Irpan)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6"/>
              </a:rPr>
              <a:t>Обучение с подкреплением никогда не работало</a:t>
            </a:r>
            <a:r>
              <a:rPr lang="ru" sz="1300"/>
              <a:t> (перевод статьи Himanshu Sahni)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7"/>
              </a:rPr>
              <a:t>Что не так с обучением с подкреплением?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8"/>
              </a:rPr>
              <a:t>Разработчики объяснили, как ИИ обыграл покерных профессионалов</a:t>
            </a:r>
            <a:r>
              <a:rPr lang="ru" sz="1300"/>
              <a:t>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Статья: </a:t>
            </a:r>
            <a:r>
              <a:rPr lang="ru" sz="1300" u="sng">
                <a:solidFill>
                  <a:schemeClr val="hlink"/>
                </a:solidFill>
                <a:hlinkClick r:id="rId9"/>
              </a:rPr>
              <a:t>Матч между OpenAI и профессионалами Dota 2</a:t>
            </a:r>
            <a:r>
              <a:rPr lang="ru" sz="1300"/>
              <a:t>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Мануал: </a:t>
            </a:r>
            <a:r>
              <a:rPr lang="ru" sz="1300" u="sng">
                <a:solidFill>
                  <a:schemeClr val="hlink"/>
                </a:solidFill>
                <a:hlinkClick r:id="rId10"/>
              </a:rPr>
              <a:t>Машинное обучение в Unity</a:t>
            </a:r>
            <a:r>
              <a:rPr lang="ru" sz="1300"/>
              <a:t> (перевод статьи Thomas Simonini)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Видео: </a:t>
            </a:r>
            <a:r>
              <a:rPr lang="ru" sz="1300" u="sng">
                <a:solidFill>
                  <a:schemeClr val="hlink"/>
                </a:solidFill>
                <a:hlinkClick r:id="rId11"/>
              </a:rPr>
              <a:t>Го как модель жизни: почему победа AlphaGo − это важно?</a:t>
            </a:r>
            <a:r>
              <a:rPr lang="ru" sz="1300"/>
              <a:t>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Видео: </a:t>
            </a:r>
            <a:r>
              <a:rPr lang="ru" sz="1300" u="sng">
                <a:solidFill>
                  <a:schemeClr val="hlink"/>
                </a:solidFill>
                <a:hlinkClick r:id="rId12"/>
              </a:rPr>
              <a:t>AlphaZero - новый бог шахмат!</a:t>
            </a:r>
            <a:r>
              <a:rPr lang="ru" sz="1300"/>
              <a:t>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Видео: </a:t>
            </a:r>
            <a:r>
              <a:rPr lang="ru" sz="1300" u="sng">
                <a:solidFill>
                  <a:schemeClr val="hlink"/>
                </a:solidFill>
                <a:hlinkClick r:id="rId13"/>
              </a:rPr>
              <a:t>AlphaZero - Революция В Шахматах!</a:t>
            </a:r>
            <a:r>
              <a:rPr lang="ru" sz="1300"/>
              <a:t> </a:t>
            </a:r>
            <a:endParaRPr sz="1300"/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ct val="130769"/>
              <a:buAutoNum type="arabicPeriod"/>
            </a:pPr>
            <a:r>
              <a:rPr lang="ru" sz="1300"/>
              <a:t>Видео: </a:t>
            </a:r>
            <a:r>
              <a:rPr lang="ru" sz="1300" u="sng">
                <a:solidFill>
                  <a:schemeClr val="hlink"/>
                </a:solidFill>
                <a:hlinkClick r:id="rId14"/>
              </a:rPr>
              <a:t>DeepMind ШОКИРУЕТ игроков в Старкрафт: разгром прогеймеров</a:t>
            </a:r>
            <a:endParaRPr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543" name="Google Shape;54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538" y="3298851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2"/>
          <p:cNvSpPr txBox="1"/>
          <p:nvPr/>
        </p:nvSpPr>
        <p:spPr>
          <a:xfrm>
            <a:off x="5623288" y="3306869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в чате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5" name="Google Shape;54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8275" y="3298865"/>
            <a:ext cx="662525" cy="6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2"/>
          <p:cNvSpPr txBox="1"/>
          <p:nvPr/>
        </p:nvSpPr>
        <p:spPr>
          <a:xfrm>
            <a:off x="1800500" y="3306863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3"/>
          <p:cNvSpPr txBox="1"/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3500"/>
              <a:t>Заполните, пожалуйста,</a:t>
            </a:r>
            <a:endParaRPr b="0"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b="0" lang="ru" sz="3500"/>
              <a:t> о занятии</a:t>
            </a:r>
            <a:endParaRPr b="0"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i="1" lang="ru" sz="1800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i="1" lang="ru" sz="1800" u="sng">
                <a:solidFill>
                  <a:srgbClr val="E06666"/>
                </a:solidFill>
              </a:rPr>
              <a:t> </a:t>
            </a:r>
            <a:endParaRPr i="1" sz="1800" u="sng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t/>
            </a:r>
            <a:endParaRPr i="1" sz="1800" u="sng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t/>
            </a:r>
            <a:endParaRPr i="1" sz="1800" u="sng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t/>
            </a:r>
            <a:endParaRPr i="1" sz="1800" u="sng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t/>
            </a:r>
            <a:endParaRPr i="1" sz="1800" u="sng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t/>
            </a:r>
            <a:endParaRPr i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552" name="Google Shape;55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5500" y="-381000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4294967295" type="body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Правила вебинара</a:t>
            </a:r>
            <a:endParaRPr b="1"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7450" y="1510218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5644325" y="153399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На вопросы в чате буду отвечать по завершению каждой подтемы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21250" y="2560163"/>
            <a:ext cx="2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Если остануться вопросы - пишем мне в TG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7451" y="2514036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b="1" sz="3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b="1"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b="1"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5">
            <a:alphaModFix/>
          </a:blip>
          <a:srcRect b="0" l="1114" r="1124" t="0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